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handoutMasterIdLst>
    <p:handoutMasterId r:id="rId12"/>
  </p:handoutMasterIdLst>
  <p:sldIdLst>
    <p:sldId id="312" r:id="rId3"/>
    <p:sldId id="257" r:id="rId4"/>
    <p:sldId id="258" r:id="rId5"/>
    <p:sldId id="308" r:id="rId6"/>
    <p:sldId id="263" r:id="rId7"/>
    <p:sldId id="265" r:id="rId8"/>
    <p:sldId id="271" r:id="rId9"/>
    <p:sldId id="314" r:id="rId10"/>
    <p:sldId id="31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015"/>
    <a:srgbClr val="FFFFFF"/>
    <a:srgbClr val="C02700"/>
    <a:srgbClr val="E19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64"/>
    <p:restoredTop sz="97155"/>
  </p:normalViewPr>
  <p:slideViewPr>
    <p:cSldViewPr snapToGrid="0" snapToObjects="1">
      <p:cViewPr varScale="1">
        <p:scale>
          <a:sx n="128" d="100"/>
          <a:sy n="128" d="100"/>
        </p:scale>
        <p:origin x="296" y="176"/>
      </p:cViewPr>
      <p:guideLst>
        <p:guide orient="horz" pos="2160"/>
        <p:guide pos="3840"/>
      </p:guideLst>
    </p:cSldViewPr>
  </p:slideViewPr>
  <p:notesTextViewPr>
    <p:cViewPr>
      <p:scale>
        <a:sx n="1" d="1"/>
        <a:sy n="1" d="1"/>
      </p:scale>
      <p:origin x="0" y="0"/>
    </p:cViewPr>
  </p:notesTextViewPr>
  <p:sorterViewPr>
    <p:cViewPr>
      <p:scale>
        <a:sx n="175" d="100"/>
        <a:sy n="175" d="100"/>
      </p:scale>
      <p:origin x="0" y="0"/>
    </p:cViewPr>
  </p:sorterViewPr>
  <p:notesViewPr>
    <p:cSldViewPr snapToGrid="0" snapToObjects="1">
      <p:cViewPr>
        <p:scale>
          <a:sx n="173" d="100"/>
          <a:sy n="173" d="100"/>
        </p:scale>
        <p:origin x="2240" y="1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A6B32B-9189-AC47-B604-E0DACF3A46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334614-98F9-B442-829B-BA7B11176E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DFAFC7-EA2A-1641-A2BE-474534ECEEDA}" type="datetimeFigureOut">
              <a:rPr lang="en-US" smtClean="0"/>
              <a:t>1/13/23</a:t>
            </a:fld>
            <a:endParaRPr lang="en-US" dirty="0"/>
          </a:p>
        </p:txBody>
      </p:sp>
      <p:sp>
        <p:nvSpPr>
          <p:cNvPr id="4" name="Footer Placeholder 3">
            <a:extLst>
              <a:ext uri="{FF2B5EF4-FFF2-40B4-BE49-F238E27FC236}">
                <a16:creationId xmlns:a16="http://schemas.microsoft.com/office/drawing/2014/main" id="{A0FCAA82-10C4-BF45-A5B3-73C6398710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CDC81FC-7522-A044-B006-0AA2C8AD97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34E167-DD2A-604E-91C6-0F284E4B43C9}" type="slidenum">
              <a:rPr lang="en-US" smtClean="0"/>
              <a:t>‹#›</a:t>
            </a:fld>
            <a:endParaRPr lang="en-US" dirty="0"/>
          </a:p>
        </p:txBody>
      </p:sp>
    </p:spTree>
    <p:extLst>
      <p:ext uri="{BB962C8B-B14F-4D97-AF65-F5344CB8AC3E}">
        <p14:creationId xmlns:p14="http://schemas.microsoft.com/office/powerpoint/2010/main" val="109456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bb_photo.jpg"/>
          <p:cNvPicPr>
            <a:picLocks noChangeAspect="1"/>
          </p:cNvPicPr>
          <p:nvPr userDrawn="1"/>
        </p:nvPicPr>
        <p:blipFill>
          <a:blip r:embed="rId2" cstate="email">
            <a:alphaModFix amt="74000"/>
            <a:extLst>
              <a:ext uri="{28A0092B-C50C-407E-A947-70E740481C1C}">
                <a14:useLocalDpi xmlns:a14="http://schemas.microsoft.com/office/drawing/2010/main"/>
              </a:ext>
            </a:extLst>
          </a:blip>
          <a:stretch>
            <a:fillRect/>
          </a:stretch>
        </p:blipFill>
        <p:spPr>
          <a:xfrm>
            <a:off x="0" y="0"/>
            <a:ext cx="12191165" cy="6858000"/>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2" name="Title 1"/>
          <p:cNvSpPr>
            <a:spLocks noGrp="1"/>
          </p:cNvSpPr>
          <p:nvPr>
            <p:ph type="ctrTitle" hasCustomPrompt="1"/>
          </p:nvPr>
        </p:nvSpPr>
        <p:spPr>
          <a:xfrm>
            <a:off x="680322" y="1066553"/>
            <a:ext cx="8144134" cy="1054347"/>
          </a:xfrm>
        </p:spPr>
        <p:txBody>
          <a:bodyPr anchor="b">
            <a:noAutofit/>
          </a:bodyPr>
          <a:lstStyle>
            <a:lvl1pPr algn="l">
              <a:defRPr sz="5400"/>
            </a:lvl1pPr>
          </a:lstStyle>
          <a:p>
            <a:r>
              <a:rPr lang="en-US" dirty="0"/>
              <a:t>Master title style</a:t>
            </a:r>
          </a:p>
        </p:txBody>
      </p:sp>
      <p:sp>
        <p:nvSpPr>
          <p:cNvPr id="3" name="Subtitle 2"/>
          <p:cNvSpPr>
            <a:spLocks noGrp="1"/>
          </p:cNvSpPr>
          <p:nvPr>
            <p:ph type="subTitle" idx="1"/>
          </p:nvPr>
        </p:nvSpPr>
        <p:spPr>
          <a:xfrm>
            <a:off x="680322" y="2439623"/>
            <a:ext cx="8144134" cy="11176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Rectangle 15"/>
          <p:cNvSpPr/>
          <p:nvPr userDrawn="1"/>
        </p:nvSpPr>
        <p:spPr>
          <a:xfrm>
            <a:off x="0" y="1"/>
            <a:ext cx="12192000" cy="91439"/>
          </a:xfrm>
          <a:prstGeom prst="rect">
            <a:avLst/>
          </a:prstGeom>
          <a:gradFill>
            <a:gsLst>
              <a:gs pos="71000">
                <a:srgbClr val="C02700"/>
              </a:gs>
              <a:gs pos="11000">
                <a:srgbClr val="FF9015"/>
              </a:gs>
            </a:gsLst>
            <a:lin ang="426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Bowerbird-logo-reverse-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75120" y="4375636"/>
            <a:ext cx="4763108" cy="1488472"/>
          </a:xfrm>
          <a:prstGeom prst="rect">
            <a:avLst/>
          </a:prstGeom>
          <a:effectLst>
            <a:outerShdw blurRad="441325" dir="12420000" sx="104000" sy="104000" algn="tr" rotWithShape="0">
              <a:prstClr val="black"/>
            </a:outerShdw>
          </a:effectLst>
        </p:spPr>
      </p:pic>
    </p:spTree>
    <p:extLst>
      <p:ext uri="{BB962C8B-B14F-4D97-AF65-F5344CB8AC3E}">
        <p14:creationId xmlns:p14="http://schemas.microsoft.com/office/powerpoint/2010/main" val="47923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09CF-DE66-9B46-9B19-ABD71F94C872}" type="datetimeFigureOut">
              <a:rPr lang="en-US" smtClean="0"/>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56D5A-073C-F54C-B3BC-D2DDBD2DF98E}" type="slidenum">
              <a:rPr lang="en-US" smtClean="0"/>
              <a:t>‹#›</a:t>
            </a:fld>
            <a:endParaRPr lang="en-US" dirty="0"/>
          </a:p>
        </p:txBody>
      </p:sp>
      <p:pic>
        <p:nvPicPr>
          <p:cNvPr id="11" name="Picture 10"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49886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8" name="Picture 7" descr="HD-ShadowLo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10900528"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09CF-DE66-9B46-9B19-ABD71F94C872}" type="datetimeFigureOut">
              <a:rPr lang="en-US" smtClean="0"/>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Slide Number Placeholder 5"/>
          <p:cNvSpPr>
            <a:spLocks noGrp="1"/>
          </p:cNvSpPr>
          <p:nvPr>
            <p:ph type="sldNum" sz="quarter" idx="4"/>
          </p:nvPr>
        </p:nvSpPr>
        <p:spPr>
          <a:xfrm>
            <a:off x="10426699" y="5885387"/>
            <a:ext cx="1154151" cy="444293"/>
          </a:xfrm>
          <a:prstGeom prst="rect">
            <a:avLst/>
          </a:prstGeom>
        </p:spPr>
        <p:txBody>
          <a:bodyPr vert="horz" lIns="91440" tIns="45720" rIns="91440" bIns="45720" rtlCol="0" anchor="ctr"/>
          <a:lstStyle>
            <a:lvl1pPr algn="l">
              <a:defRPr sz="1600">
                <a:solidFill>
                  <a:schemeClr val="tx1">
                    <a:tint val="75000"/>
                  </a:schemeClr>
                </a:solidFill>
              </a:defRPr>
            </a:lvl1pPr>
          </a:lstStyle>
          <a:p>
            <a:fld id="{6E256D5A-073C-F54C-B3BC-D2DDBD2DF98E}" type="slidenum">
              <a:rPr lang="en-US" smtClean="0"/>
              <a:pPr/>
              <a:t>‹#›</a:t>
            </a:fld>
            <a:endParaRPr lang="en-US" dirty="0"/>
          </a:p>
        </p:txBody>
      </p:sp>
      <p:pic>
        <p:nvPicPr>
          <p:cNvPr id="10" name="Picture 9"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369798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8" name="Picture 7" descr="HD-ShadowLo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09CF-DE66-9B46-9B19-ABD71F94C872}" type="datetimeFigureOut">
              <a:rPr lang="en-US" smtClean="0"/>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Slide Number Placeholder 5"/>
          <p:cNvSpPr>
            <a:spLocks noGrp="1"/>
          </p:cNvSpPr>
          <p:nvPr>
            <p:ph type="sldNum" sz="quarter" idx="4"/>
          </p:nvPr>
        </p:nvSpPr>
        <p:spPr>
          <a:xfrm>
            <a:off x="10426699" y="5885387"/>
            <a:ext cx="1154151" cy="444293"/>
          </a:xfrm>
          <a:prstGeom prst="rect">
            <a:avLst/>
          </a:prstGeom>
        </p:spPr>
        <p:txBody>
          <a:bodyPr vert="horz" lIns="91440" tIns="45720" rIns="91440" bIns="45720" rtlCol="0" anchor="ctr"/>
          <a:lstStyle>
            <a:lvl1pPr algn="l">
              <a:defRPr sz="1600">
                <a:solidFill>
                  <a:schemeClr val="tx1">
                    <a:tint val="75000"/>
                  </a:schemeClr>
                </a:solidFill>
              </a:defRPr>
            </a:lvl1pPr>
          </a:lstStyle>
          <a:p>
            <a:fld id="{6E256D5A-073C-F54C-B3BC-D2DDBD2DF98E}" type="slidenum">
              <a:rPr lang="en-US" smtClean="0"/>
              <a:pPr/>
              <a:t>‹#›</a:t>
            </a:fld>
            <a:endParaRPr lang="en-US" dirty="0"/>
          </a:p>
        </p:txBody>
      </p:sp>
      <p:pic>
        <p:nvPicPr>
          <p:cNvPr id="10" name="Picture 9"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2673725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11" name="Picture 10" descr="HD-ShadowLo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sp>
        <p:nvSpPr>
          <p:cNvPr id="2" name="Title 1"/>
          <p:cNvSpPr>
            <a:spLocks noGrp="1"/>
          </p:cNvSpPr>
          <p:nvPr>
            <p:ph type="title"/>
          </p:nvPr>
        </p:nvSpPr>
        <p:spPr>
          <a:xfrm>
            <a:off x="1127856" y="609598"/>
            <a:ext cx="9753504"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09CF-DE66-9B46-9B19-ABD71F94C872}" type="datetimeFigureOut">
              <a:rPr lang="en-US" smtClean="0"/>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10881360"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
        <p:nvSpPr>
          <p:cNvPr id="18" name="Slide Number Placeholder 5"/>
          <p:cNvSpPr>
            <a:spLocks noGrp="1"/>
          </p:cNvSpPr>
          <p:nvPr>
            <p:ph type="sldNum" sz="quarter" idx="4"/>
          </p:nvPr>
        </p:nvSpPr>
        <p:spPr>
          <a:xfrm>
            <a:off x="10426699" y="5885387"/>
            <a:ext cx="1154151" cy="444293"/>
          </a:xfrm>
          <a:prstGeom prst="rect">
            <a:avLst/>
          </a:prstGeom>
        </p:spPr>
        <p:txBody>
          <a:bodyPr vert="horz" lIns="91440" tIns="45720" rIns="91440" bIns="45720" rtlCol="0" anchor="ctr"/>
          <a:lstStyle>
            <a:lvl1pPr algn="l">
              <a:defRPr sz="1600">
                <a:solidFill>
                  <a:schemeClr val="tx1">
                    <a:tint val="75000"/>
                  </a:schemeClr>
                </a:solidFill>
              </a:defRPr>
            </a:lvl1pPr>
          </a:lstStyle>
          <a:p>
            <a:fld id="{6E256D5A-073C-F54C-B3BC-D2DDBD2DF98E}" type="slidenum">
              <a:rPr lang="en-US" smtClean="0"/>
              <a:pPr/>
              <a:t>‹#›</a:t>
            </a:fld>
            <a:endParaRPr lang="en-US" dirty="0"/>
          </a:p>
        </p:txBody>
      </p:sp>
      <p:pic>
        <p:nvPicPr>
          <p:cNvPr id="14" name="Picture 13"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2287212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9" name="Picture 8" descr="HD-ShadowLo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sp>
        <p:nvSpPr>
          <p:cNvPr id="2" name="Title 1"/>
          <p:cNvSpPr>
            <a:spLocks noGrp="1"/>
          </p:cNvSpPr>
          <p:nvPr>
            <p:ph type="title"/>
          </p:nvPr>
        </p:nvSpPr>
        <p:spPr>
          <a:xfrm>
            <a:off x="680319" y="45211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09CF-DE66-9B46-9B19-ABD71F94C872}" type="datetimeFigureOut">
              <a:rPr lang="en-US" smtClean="0"/>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Slide Number Placeholder 5"/>
          <p:cNvSpPr>
            <a:spLocks noGrp="1"/>
          </p:cNvSpPr>
          <p:nvPr>
            <p:ph type="sldNum" sz="quarter" idx="4"/>
          </p:nvPr>
        </p:nvSpPr>
        <p:spPr>
          <a:xfrm>
            <a:off x="10426699" y="5885387"/>
            <a:ext cx="1154151" cy="444293"/>
          </a:xfrm>
          <a:prstGeom prst="rect">
            <a:avLst/>
          </a:prstGeom>
        </p:spPr>
        <p:txBody>
          <a:bodyPr vert="horz" lIns="91440" tIns="45720" rIns="91440" bIns="45720" rtlCol="0" anchor="ctr"/>
          <a:lstStyle>
            <a:lvl1pPr algn="l">
              <a:defRPr sz="1600">
                <a:solidFill>
                  <a:schemeClr val="tx1">
                    <a:tint val="75000"/>
                  </a:schemeClr>
                </a:solidFill>
              </a:defRPr>
            </a:lvl1pPr>
          </a:lstStyle>
          <a:p>
            <a:fld id="{6E256D5A-073C-F54C-B3BC-D2DDBD2DF98E}" type="slidenum">
              <a:rPr lang="en-US" smtClean="0"/>
              <a:pPr/>
              <a:t>‹#›</a:t>
            </a:fld>
            <a:endParaRPr lang="en-US" dirty="0"/>
          </a:p>
        </p:txBody>
      </p:sp>
      <p:pic>
        <p:nvPicPr>
          <p:cNvPr id="10" name="Picture 9"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13176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5" name="Title 1"/>
          <p:cNvSpPr>
            <a:spLocks noGrp="1"/>
          </p:cNvSpPr>
          <p:nvPr>
            <p:ph type="title"/>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E7309CF-DE66-9B46-9B19-ABD71F94C872}" type="datetimeFigureOut">
              <a:rPr lang="en-US" smtClean="0"/>
              <a:t>1/13/23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56D5A-073C-F54C-B3BC-D2DDBD2DF98E}" type="slidenum">
              <a:rPr lang="en-US" smtClean="0"/>
              <a:t>‹#›</a:t>
            </a:fld>
            <a:endParaRPr lang="en-US" dirty="0"/>
          </a:p>
        </p:txBody>
      </p:sp>
      <p:pic>
        <p:nvPicPr>
          <p:cNvPr id="16" name="Picture 15"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181096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30" name="Title 1"/>
          <p:cNvSpPr>
            <a:spLocks noGrp="1"/>
          </p:cNvSpPr>
          <p:nvPr>
            <p:ph type="title"/>
          </p:nvPr>
        </p:nvSpPr>
        <p:spPr>
          <a:xfrm>
            <a:off x="680322" y="753228"/>
            <a:ext cx="10739518" cy="1080938"/>
          </a:xfrm>
        </p:spPr>
        <p:txBody>
          <a:bodyPr/>
          <a:lstStyle>
            <a:lvl1pPr algn="ctr">
              <a:defRPr/>
            </a:lvl1pPr>
          </a:lstStyle>
          <a:p>
            <a:r>
              <a:rPr lang="en-US" dirty="0"/>
              <a:t>Click to edit Master title style</a:t>
            </a:r>
          </a:p>
        </p:txBody>
      </p:sp>
      <p:sp>
        <p:nvSpPr>
          <p:cNvPr id="19" name="Text Placeholder 2"/>
          <p:cNvSpPr>
            <a:spLocks noGrp="1"/>
          </p:cNvSpPr>
          <p:nvPr>
            <p:ph type="body" idx="1"/>
          </p:nvPr>
        </p:nvSpPr>
        <p:spPr>
          <a:xfrm>
            <a:off x="120863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0863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20863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7379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7379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7243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5899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5899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5887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E7309CF-DE66-9B46-9B19-ABD71F94C872}" type="datetimeFigureOut">
              <a:rPr lang="en-US" smtClean="0"/>
              <a:t>1/13/23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56D5A-073C-F54C-B3BC-D2DDBD2DF98E}" type="slidenum">
              <a:rPr lang="en-US" smtClean="0"/>
              <a:t>‹#›</a:t>
            </a:fld>
            <a:endParaRPr lang="en-US" dirty="0"/>
          </a:p>
        </p:txBody>
      </p:sp>
      <p:pic>
        <p:nvPicPr>
          <p:cNvPr id="18" name="Picture 17"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2763246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309CF-DE66-9B46-9B19-ABD71F94C872}" type="datetimeFigureOut">
              <a:rPr lang="en-US" smtClean="0"/>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426699" y="5885387"/>
            <a:ext cx="810261" cy="444293"/>
          </a:xfrm>
        </p:spPr>
        <p:txBody>
          <a:bodyPr/>
          <a:lstStyle/>
          <a:p>
            <a:fld id="{6E256D5A-073C-F54C-B3BC-D2DDBD2DF98E}" type="slidenum">
              <a:rPr lang="en-US" smtClean="0"/>
              <a:t>‹#›</a:t>
            </a:fld>
            <a:endParaRPr lang="en-US" dirty="0"/>
          </a:p>
        </p:txBody>
      </p:sp>
      <p:pic>
        <p:nvPicPr>
          <p:cNvPr id="10" name="Picture 9"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2332175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E7309CF-DE66-9B46-9B19-ABD71F94C872}" type="datetimeFigureOut">
              <a:rPr lang="en-US" smtClean="0"/>
              <a:t>1/13/23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9" name="Slide Number Placeholder 5"/>
          <p:cNvSpPr>
            <a:spLocks noGrp="1"/>
          </p:cNvSpPr>
          <p:nvPr>
            <p:ph type="sldNum" sz="quarter" idx="4"/>
          </p:nvPr>
        </p:nvSpPr>
        <p:spPr>
          <a:xfrm>
            <a:off x="10426699" y="5885387"/>
            <a:ext cx="1154151" cy="444293"/>
          </a:xfrm>
          <a:prstGeom prst="rect">
            <a:avLst/>
          </a:prstGeom>
        </p:spPr>
        <p:txBody>
          <a:bodyPr vert="horz" lIns="91440" tIns="45720" rIns="91440" bIns="45720" rtlCol="0" anchor="ctr"/>
          <a:lstStyle>
            <a:lvl1pPr algn="l">
              <a:defRPr sz="1600">
                <a:solidFill>
                  <a:schemeClr val="tx1">
                    <a:tint val="75000"/>
                  </a:schemeClr>
                </a:solidFill>
              </a:defRPr>
            </a:lvl1pPr>
          </a:lstStyle>
          <a:p>
            <a:fld id="{6E256D5A-073C-F54C-B3BC-D2DDBD2DF98E}" type="slidenum">
              <a:rPr lang="en-US" smtClean="0"/>
              <a:pPr/>
              <a:t>‹#›</a:t>
            </a:fld>
            <a:endParaRPr lang="en-US" dirty="0"/>
          </a:p>
        </p:txBody>
      </p:sp>
      <p:pic>
        <p:nvPicPr>
          <p:cNvPr id="8" name="Picture 7" descr="Bowerbird-mark-reverse-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370602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CA5F53-7092-4645-BE3F-38845EC2A8D2}"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96219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1" descr="RiverLoftsDeck.jpg"/>
          <p:cNvPicPr>
            <a:picLocks noChangeAspect="1"/>
          </p:cNvPicPr>
          <p:nvPr userDrawn="1"/>
        </p:nvPicPr>
        <p:blipFill rotWithShape="1">
          <a:blip r:embed="rId2" cstate="email">
            <a:alphaModFix amt="55000"/>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6" name="Title 1"/>
          <p:cNvSpPr>
            <a:spLocks noGrp="1"/>
          </p:cNvSpPr>
          <p:nvPr>
            <p:ph type="title"/>
          </p:nvPr>
        </p:nvSpPr>
        <p:spPr>
          <a:xfrm>
            <a:off x="771762" y="1070466"/>
            <a:ext cx="9613860" cy="1090788"/>
          </a:xfrm>
        </p:spPr>
        <p:txBody>
          <a:bodyPr anchor="ctr">
            <a:normAutofit/>
          </a:bodyPr>
          <a:lstStyle>
            <a:lvl1pPr algn="l">
              <a:defRPr sz="4800"/>
            </a:lvl1pPr>
          </a:lstStyle>
          <a:p>
            <a:r>
              <a:rPr lang="en-US" dirty="0"/>
              <a:t>Click to edit Master title style</a:t>
            </a:r>
          </a:p>
        </p:txBody>
      </p:sp>
      <p:sp>
        <p:nvSpPr>
          <p:cNvPr id="7" name="Text Placeholder 2"/>
          <p:cNvSpPr>
            <a:spLocks noGrp="1"/>
          </p:cNvSpPr>
          <p:nvPr>
            <p:ph type="body" idx="1"/>
          </p:nvPr>
        </p:nvSpPr>
        <p:spPr>
          <a:xfrm>
            <a:off x="771762" y="2432742"/>
            <a:ext cx="9613860" cy="1704017"/>
          </a:xfrm>
        </p:spPr>
        <p:txBody>
          <a:bodyPr>
            <a:normAutofit/>
          </a:bodyPr>
          <a:lstStyle>
            <a:lvl1pPr marL="0" indent="0" algn="l">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
            <a:ext cx="12192000" cy="91439"/>
          </a:xfrm>
          <a:prstGeom prst="rect">
            <a:avLst/>
          </a:prstGeom>
          <a:gradFill>
            <a:gsLst>
              <a:gs pos="71000">
                <a:srgbClr val="C02700"/>
              </a:gs>
              <a:gs pos="11000">
                <a:srgbClr val="FF9015"/>
              </a:gs>
            </a:gsLst>
            <a:lin ang="426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9" name="Picture 8" descr="Bowerbird-logo-reverse-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78240" y="5295116"/>
            <a:ext cx="2893668" cy="904272"/>
          </a:xfrm>
          <a:prstGeom prst="rect">
            <a:avLst/>
          </a:prstGeom>
          <a:effectLst>
            <a:outerShdw blurRad="441325" dir="12420000" sx="104000" sy="104000" algn="tr" rotWithShape="0">
              <a:prstClr val="black"/>
            </a:outerShdw>
          </a:effectLst>
        </p:spPr>
      </p:pic>
    </p:spTree>
    <p:extLst>
      <p:ext uri="{BB962C8B-B14F-4D97-AF65-F5344CB8AC3E}">
        <p14:creationId xmlns:p14="http://schemas.microsoft.com/office/powerpoint/2010/main" val="333176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A5F53-7092-4645-BE3F-38845EC2A8D2}"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118339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A5F53-7092-4645-BE3F-38845EC2A8D2}"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266681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CA5F53-7092-4645-BE3F-38845EC2A8D2}" type="datetimeFigureOut">
              <a:rPr lang="en-US" smtClean="0"/>
              <a:t>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4254850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CA5F53-7092-4645-BE3F-38845EC2A8D2}" type="datetimeFigureOut">
              <a:rPr lang="en-US" smtClean="0"/>
              <a:t>1/13/23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2764485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CA5F53-7092-4645-BE3F-38845EC2A8D2}" type="datetimeFigureOut">
              <a:rPr lang="en-US" smtClean="0"/>
              <a:t>1/13/23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2263569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A5F53-7092-4645-BE3F-38845EC2A8D2}" type="datetimeFigureOut">
              <a:rPr lang="en-US" smtClean="0"/>
              <a:t>1/13/23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3708977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A5F53-7092-4645-BE3F-38845EC2A8D2}" type="datetimeFigureOut">
              <a:rPr lang="en-US" smtClean="0"/>
              <a:t>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1830027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A5F53-7092-4645-BE3F-38845EC2A8D2}" type="datetimeFigureOut">
              <a:rPr lang="en-US" smtClean="0"/>
              <a:t>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20940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A5F53-7092-4645-BE3F-38845EC2A8D2}"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4258739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A5F53-7092-4645-BE3F-38845EC2A8D2}"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117EB-5448-E04D-A8D7-2CB49D99C005}" type="slidenum">
              <a:rPr lang="en-US" smtClean="0"/>
              <a:t>‹#›</a:t>
            </a:fld>
            <a:endParaRPr lang="en-US"/>
          </a:p>
        </p:txBody>
      </p:sp>
    </p:spTree>
    <p:extLst>
      <p:ext uri="{BB962C8B-B14F-4D97-AF65-F5344CB8AC3E}">
        <p14:creationId xmlns:p14="http://schemas.microsoft.com/office/powerpoint/2010/main" val="176620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wiftcreek2.jpg"/>
          <p:cNvPicPr>
            <a:picLocks noChangeAspect="1"/>
          </p:cNvPicPr>
          <p:nvPr userDrawn="1"/>
        </p:nvPicPr>
        <p:blipFill rotWithShape="1">
          <a:blip r:embed="rId2" cstate="email">
            <a:extLst>
              <a:ext uri="{28A0092B-C50C-407E-A947-70E740481C1C}">
                <a14:useLocalDpi xmlns:a14="http://schemas.microsoft.com/office/drawing/2010/main"/>
              </a:ext>
            </a:extLst>
          </a:blip>
          <a:srcRect l="-17485" t="-4081"/>
          <a:stretch/>
        </p:blipFill>
        <p:spPr>
          <a:xfrm>
            <a:off x="-2131342" y="-121920"/>
            <a:ext cx="14320163" cy="6979920"/>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2" name="Title 1"/>
          <p:cNvSpPr>
            <a:spLocks noGrp="1"/>
          </p:cNvSpPr>
          <p:nvPr>
            <p:ph type="title"/>
          </p:nvPr>
        </p:nvSpPr>
        <p:spPr>
          <a:xfrm>
            <a:off x="781922" y="1072408"/>
            <a:ext cx="9613860" cy="1109076"/>
          </a:xfrm>
        </p:spPr>
        <p:txBody>
          <a:bodyPr anchor="ctr">
            <a:normAutofit/>
          </a:bodyPr>
          <a:lstStyle>
            <a:lvl1pPr algn="l">
              <a:defRPr sz="4800"/>
            </a:lvl1pPr>
          </a:lstStyle>
          <a:p>
            <a:r>
              <a:rPr lang="en-US" dirty="0"/>
              <a:t>Click to edit Master title style</a:t>
            </a:r>
          </a:p>
        </p:txBody>
      </p:sp>
      <p:sp>
        <p:nvSpPr>
          <p:cNvPr id="3" name="Text Placeholder 2"/>
          <p:cNvSpPr>
            <a:spLocks noGrp="1"/>
          </p:cNvSpPr>
          <p:nvPr>
            <p:ph type="body" idx="1"/>
          </p:nvPr>
        </p:nvSpPr>
        <p:spPr>
          <a:xfrm>
            <a:off x="781922" y="2282284"/>
            <a:ext cx="9613860" cy="1704017"/>
          </a:xfrm>
        </p:spPr>
        <p:txBody>
          <a:bodyPr>
            <a:normAutofit/>
          </a:bodyPr>
          <a:lstStyle>
            <a:lvl1pPr marL="0" indent="0" algn="l">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9" descr="Bowerbird-logo-reverse-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78240" y="5295116"/>
            <a:ext cx="2893668" cy="904272"/>
          </a:xfrm>
          <a:prstGeom prst="rect">
            <a:avLst/>
          </a:prstGeom>
          <a:effectLst>
            <a:outerShdw blurRad="441325" dir="12420000" sx="104000" sy="104000" algn="tr" rotWithShape="0">
              <a:prstClr val="black"/>
            </a:outerShdw>
          </a:effectLst>
        </p:spPr>
      </p:pic>
    </p:spTree>
    <p:extLst>
      <p:ext uri="{BB962C8B-B14F-4D97-AF65-F5344CB8AC3E}">
        <p14:creationId xmlns:p14="http://schemas.microsoft.com/office/powerpoint/2010/main" val="423557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15" name="Picture 14" descr="HD-ShadowLo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309CF-DE66-9B46-9B19-ABD71F94C872}" type="datetimeFigureOut">
              <a:rPr lang="en-US" smtClean="0"/>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4"/>
          </p:nvPr>
        </p:nvSpPr>
        <p:spPr>
          <a:xfrm>
            <a:off x="10426699" y="5885387"/>
            <a:ext cx="1154151" cy="444293"/>
          </a:xfrm>
          <a:prstGeom prst="rect">
            <a:avLst/>
          </a:prstGeom>
        </p:spPr>
        <p:txBody>
          <a:bodyPr vert="horz" lIns="91440" tIns="45720" rIns="91440" bIns="45720" rtlCol="0" anchor="ctr"/>
          <a:lstStyle>
            <a:lvl1pPr algn="l">
              <a:defRPr sz="1600">
                <a:solidFill>
                  <a:schemeClr val="tx1">
                    <a:tint val="75000"/>
                  </a:schemeClr>
                </a:solidFill>
              </a:defRPr>
            </a:lvl1pPr>
          </a:lstStyle>
          <a:p>
            <a:fld id="{6E256D5A-073C-F54C-B3BC-D2DDBD2DF98E}" type="slidenum">
              <a:rPr lang="en-US" smtClean="0"/>
              <a:pPr/>
              <a:t>‹#›</a:t>
            </a:fld>
            <a:endParaRPr lang="en-US" dirty="0"/>
          </a:p>
        </p:txBody>
      </p:sp>
      <p:pic>
        <p:nvPicPr>
          <p:cNvPr id="10" name="Picture 9" descr="Bowerbird-mark-reverse-fla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48006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2" name="Title 1"/>
          <p:cNvSpPr>
            <a:spLocks noGrp="1"/>
          </p:cNvSpPr>
          <p:nvPr>
            <p:ph type="title"/>
          </p:nvPr>
        </p:nvSpPr>
        <p:spPr>
          <a:xfrm>
            <a:off x="680321" y="753228"/>
            <a:ext cx="10900529"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5212480"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0480" y="2336873"/>
            <a:ext cx="5200369" cy="35993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7309CF-DE66-9B46-9B19-ABD71F94C872}" type="datetimeFigureOut">
              <a:rPr lang="en-US" smtClean="0"/>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Slide Number Placeholder 5"/>
          <p:cNvSpPr>
            <a:spLocks noGrp="1"/>
          </p:cNvSpPr>
          <p:nvPr>
            <p:ph type="sldNum" sz="quarter" idx="4"/>
          </p:nvPr>
        </p:nvSpPr>
        <p:spPr>
          <a:xfrm>
            <a:off x="10426699" y="5885387"/>
            <a:ext cx="1154151" cy="444293"/>
          </a:xfrm>
          <a:prstGeom prst="rect">
            <a:avLst/>
          </a:prstGeom>
        </p:spPr>
        <p:txBody>
          <a:bodyPr vert="horz" lIns="91440" tIns="45720" rIns="91440" bIns="45720" rtlCol="0" anchor="ctr"/>
          <a:lstStyle>
            <a:lvl1pPr algn="l">
              <a:defRPr sz="1600">
                <a:solidFill>
                  <a:schemeClr val="tx1">
                    <a:tint val="75000"/>
                  </a:schemeClr>
                </a:solidFill>
              </a:defRPr>
            </a:lvl1pPr>
          </a:lstStyle>
          <a:p>
            <a:fld id="{6E256D5A-073C-F54C-B3BC-D2DDBD2DF98E}" type="slidenum">
              <a:rPr lang="en-US" smtClean="0"/>
              <a:pPr/>
              <a:t>‹#›</a:t>
            </a:fld>
            <a:endParaRPr lang="en-US" dirty="0"/>
          </a:p>
        </p:txBody>
      </p:sp>
      <p:pic>
        <p:nvPicPr>
          <p:cNvPr id="11" name="Picture 10"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292296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7309CF-DE66-9B46-9B19-ABD71F94C872}" type="datetimeFigureOut">
              <a:rPr lang="en-US" smtClean="0"/>
              <a:t>1/13/23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56D5A-073C-F54C-B3BC-D2DDBD2DF98E}" type="slidenum">
              <a:rPr lang="en-US" smtClean="0"/>
              <a:t>‹#›</a:t>
            </a:fld>
            <a:endParaRPr lang="en-US" dirty="0"/>
          </a:p>
        </p:txBody>
      </p:sp>
      <p:pic>
        <p:nvPicPr>
          <p:cNvPr id="13" name="Picture 12"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425130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7309CF-DE66-9B46-9B19-ABD71F94C872}" type="datetimeFigureOut">
              <a:rPr lang="en-US" smtClean="0"/>
              <a:t>1/13/23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4"/>
          </p:nvPr>
        </p:nvSpPr>
        <p:spPr>
          <a:xfrm>
            <a:off x="10426699" y="5885387"/>
            <a:ext cx="1154151" cy="444293"/>
          </a:xfrm>
          <a:prstGeom prst="rect">
            <a:avLst/>
          </a:prstGeom>
        </p:spPr>
        <p:txBody>
          <a:bodyPr vert="horz" lIns="91440" tIns="45720" rIns="91440" bIns="45720" rtlCol="0" anchor="ctr"/>
          <a:lstStyle>
            <a:lvl1pPr algn="l">
              <a:defRPr sz="1600">
                <a:solidFill>
                  <a:schemeClr val="tx1">
                    <a:tint val="75000"/>
                  </a:schemeClr>
                </a:solidFill>
              </a:defRPr>
            </a:lvl1pPr>
          </a:lstStyle>
          <a:p>
            <a:fld id="{6E256D5A-073C-F54C-B3BC-D2DDBD2DF98E}" type="slidenum">
              <a:rPr lang="en-US" smtClean="0"/>
              <a:pPr/>
              <a:t>‹#›</a:t>
            </a:fld>
            <a:endParaRPr lang="en-US" dirty="0"/>
          </a:p>
        </p:txBody>
      </p:sp>
      <p:pic>
        <p:nvPicPr>
          <p:cNvPr id="9" name="Picture 8"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84424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Tree>
    <p:extLst>
      <p:ext uri="{BB962C8B-B14F-4D97-AF65-F5344CB8AC3E}">
        <p14:creationId xmlns:p14="http://schemas.microsoft.com/office/powerpoint/2010/main" val="197192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Bowerbird-mark-white.png"/>
          <p:cNvPicPr>
            <a:picLocks noChangeAspect="1"/>
          </p:cNvPicPr>
          <p:nvPr userDrawn="1"/>
        </p:nvPicPr>
        <p:blipFill>
          <a:blip r:embed="rId2">
            <a:alphaModFix amt="9000"/>
            <a:extLst>
              <a:ext uri="{28A0092B-C50C-407E-A947-70E740481C1C}">
                <a14:useLocalDpi xmlns:a14="http://schemas.microsoft.com/office/drawing/2010/main"/>
              </a:ext>
            </a:extLst>
          </a:blip>
          <a:stretch>
            <a:fillRect/>
          </a:stretch>
        </p:blipFill>
        <p:spPr>
          <a:xfrm>
            <a:off x="-1046480" y="-1381199"/>
            <a:ext cx="11648871" cy="10616692"/>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09CF-DE66-9B46-9B19-ABD71F94C872}" type="datetimeFigureOut">
              <a:rPr lang="en-US" smtClean="0"/>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56D5A-073C-F54C-B3BC-D2DDBD2DF98E}" type="slidenum">
              <a:rPr lang="en-US" smtClean="0"/>
              <a:t>‹#›</a:t>
            </a:fld>
            <a:endParaRPr lang="en-US" dirty="0"/>
          </a:p>
        </p:txBody>
      </p:sp>
      <p:pic>
        <p:nvPicPr>
          <p:cNvPr id="11" name="Picture 10" descr="Bowerbird-mark-reverse-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6445" y="5793947"/>
            <a:ext cx="717641" cy="654052"/>
          </a:xfrm>
          <a:prstGeom prst="rect">
            <a:avLst/>
          </a:prstGeom>
        </p:spPr>
      </p:pic>
    </p:spTree>
    <p:extLst>
      <p:ext uri="{BB962C8B-B14F-4D97-AF65-F5344CB8AC3E}">
        <p14:creationId xmlns:p14="http://schemas.microsoft.com/office/powerpoint/2010/main" val="115442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E7309CF-DE66-9B46-9B19-ABD71F94C872}" type="datetimeFigureOut">
              <a:rPr lang="en-US" smtClean="0"/>
              <a:t>1/13/23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26699" y="5885387"/>
            <a:ext cx="1154151" cy="444293"/>
          </a:xfrm>
          <a:prstGeom prst="rect">
            <a:avLst/>
          </a:prstGeom>
        </p:spPr>
        <p:txBody>
          <a:bodyPr vert="horz" lIns="91440" tIns="45720" rIns="91440" bIns="45720" rtlCol="0" anchor="ctr"/>
          <a:lstStyle>
            <a:lvl1pPr algn="l">
              <a:defRPr sz="1600">
                <a:solidFill>
                  <a:schemeClr val="tx1">
                    <a:tint val="75000"/>
                  </a:schemeClr>
                </a:solidFill>
              </a:defRPr>
            </a:lvl1pPr>
          </a:lstStyle>
          <a:p>
            <a:fld id="{6E256D5A-073C-F54C-B3BC-D2DDBD2DF98E}" type="slidenum">
              <a:rPr lang="en-US" smtClean="0"/>
              <a:pPr/>
              <a:t>‹#›</a:t>
            </a:fld>
            <a:endParaRPr lang="en-US" dirty="0"/>
          </a:p>
        </p:txBody>
      </p:sp>
      <p:sp>
        <p:nvSpPr>
          <p:cNvPr id="14" name="Rectangle 13"/>
          <p:cNvSpPr/>
          <p:nvPr userDrawn="1"/>
        </p:nvSpPr>
        <p:spPr>
          <a:xfrm>
            <a:off x="0" y="1"/>
            <a:ext cx="12192000" cy="91439"/>
          </a:xfrm>
          <a:prstGeom prst="rect">
            <a:avLst/>
          </a:prstGeom>
          <a:gradFill>
            <a:gsLst>
              <a:gs pos="71000">
                <a:srgbClr val="C02700"/>
              </a:gs>
              <a:gs pos="11000">
                <a:srgbClr val="FF9015"/>
              </a:gs>
            </a:gsLst>
            <a:lin ang="426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468852869"/>
      </p:ext>
    </p:extLst>
  </p:cSld>
  <p:clrMap bg1="dk1" tx1="lt1" bg2="dk2" tx2="lt2" accent1="accent1" accent2="accent2" accent3="accent3" accent4="accent4" accent5="accent5" accent6="accent6" hlink="hlink" folHlink="folHlink"/>
  <p:sldLayoutIdLst>
    <p:sldLayoutId id="2147483661" r:id="rId1"/>
    <p:sldLayoutId id="2147483690" r:id="rId2"/>
    <p:sldLayoutId id="214748366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3600" kern="1200">
          <a:solidFill>
            <a:srgbClr val="FF901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A5F53-7092-4645-BE3F-38845EC2A8D2}" type="datetimeFigureOut">
              <a:rPr lang="en-US" smtClean="0"/>
              <a:t>1/13/23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117EB-5448-E04D-A8D7-2CB49D99C005}" type="slidenum">
              <a:rPr lang="en-US" smtClean="0"/>
              <a:t>‹#›</a:t>
            </a:fld>
            <a:endParaRPr lang="en-US"/>
          </a:p>
        </p:txBody>
      </p:sp>
    </p:spTree>
    <p:extLst>
      <p:ext uri="{BB962C8B-B14F-4D97-AF65-F5344CB8AC3E}">
        <p14:creationId xmlns:p14="http://schemas.microsoft.com/office/powerpoint/2010/main" val="30808144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01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208D-1463-0C4E-8090-05FD623A542A}"/>
              </a:ext>
            </a:extLst>
          </p:cNvPr>
          <p:cNvSpPr>
            <a:spLocks noGrp="1"/>
          </p:cNvSpPr>
          <p:nvPr>
            <p:ph type="title"/>
          </p:nvPr>
        </p:nvSpPr>
        <p:spPr>
          <a:xfrm>
            <a:off x="680321" y="1017388"/>
            <a:ext cx="5009279" cy="1080938"/>
          </a:xfrm>
        </p:spPr>
        <p:txBody>
          <a:bodyPr/>
          <a:lstStyle/>
          <a:p>
            <a:r>
              <a:rPr lang="en-US" dirty="0"/>
              <a:t>Company Overview</a:t>
            </a:r>
          </a:p>
        </p:txBody>
      </p:sp>
      <p:sp>
        <p:nvSpPr>
          <p:cNvPr id="3" name="Content Placeholder 2">
            <a:extLst>
              <a:ext uri="{FF2B5EF4-FFF2-40B4-BE49-F238E27FC236}">
                <a16:creationId xmlns:a16="http://schemas.microsoft.com/office/drawing/2014/main" id="{47C3158C-3042-1247-BD56-B779231276A6}"/>
              </a:ext>
            </a:extLst>
          </p:cNvPr>
          <p:cNvSpPr>
            <a:spLocks noGrp="1"/>
          </p:cNvSpPr>
          <p:nvPr>
            <p:ph idx="1"/>
          </p:nvPr>
        </p:nvSpPr>
        <p:spPr>
          <a:xfrm>
            <a:off x="680321" y="2139038"/>
            <a:ext cx="4816239" cy="4043607"/>
          </a:xfrm>
        </p:spPr>
        <p:txBody>
          <a:bodyPr>
            <a:normAutofit/>
          </a:bodyPr>
          <a:lstStyle/>
          <a:p>
            <a:pPr marL="0" indent="0">
              <a:lnSpc>
                <a:spcPct val="110000"/>
              </a:lnSpc>
              <a:buNone/>
            </a:pPr>
            <a:r>
              <a:rPr lang="en-US" sz="1600" dirty="0"/>
              <a:t>Founded in 2014, Bowerbird Energy is an Engineering, Procurement, and Construction (EPC) firm headquartered in Richmond, VA. </a:t>
            </a:r>
          </a:p>
          <a:p>
            <a:pPr marL="0" indent="0">
              <a:lnSpc>
                <a:spcPct val="110000"/>
              </a:lnSpc>
              <a:buNone/>
            </a:pPr>
            <a:endParaRPr lang="en-US" sz="1600" dirty="0"/>
          </a:p>
          <a:p>
            <a:pPr marL="0" indent="0">
              <a:lnSpc>
                <a:spcPct val="110000"/>
              </a:lnSpc>
              <a:buNone/>
            </a:pPr>
            <a:r>
              <a:rPr lang="en-US" sz="1600" dirty="0"/>
              <a:t>Our primary mission is to partner with C&amp;I and government agencies to develop, maintain, and implement a comprehensive energy and environmental management plan. </a:t>
            </a:r>
          </a:p>
          <a:p>
            <a:pPr marL="0" indent="0">
              <a:lnSpc>
                <a:spcPct val="110000"/>
              </a:lnSpc>
              <a:buNone/>
            </a:pPr>
            <a:endParaRPr lang="en-US" sz="1600" dirty="0"/>
          </a:p>
          <a:p>
            <a:pPr marL="0" indent="0">
              <a:lnSpc>
                <a:spcPct val="110000"/>
              </a:lnSpc>
              <a:buNone/>
            </a:pPr>
            <a:r>
              <a:rPr lang="en-US" sz="1600" dirty="0"/>
              <a:t>Investments in energy efficiency and clean energy do not have to be complicated or expensive. Make energy services simple. </a:t>
            </a:r>
          </a:p>
        </p:txBody>
      </p:sp>
      <p:pic>
        <p:nvPicPr>
          <p:cNvPr id="4" name="Picture 3" descr="DJI_0071.JPG"/>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6135406" y="111760"/>
            <a:ext cx="6065520" cy="6746240"/>
          </a:xfrm>
          <a:prstGeom prst="rect">
            <a:avLst/>
          </a:prstGeom>
        </p:spPr>
      </p:pic>
    </p:spTree>
    <p:extLst>
      <p:ext uri="{BB962C8B-B14F-4D97-AF65-F5344CB8AC3E}">
        <p14:creationId xmlns:p14="http://schemas.microsoft.com/office/powerpoint/2010/main" val="21237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8BA0-89BA-1B45-8FE4-AD1527E4E84E}"/>
              </a:ext>
            </a:extLst>
          </p:cNvPr>
          <p:cNvSpPr>
            <a:spLocks noGrp="1"/>
          </p:cNvSpPr>
          <p:nvPr>
            <p:ph type="title"/>
          </p:nvPr>
        </p:nvSpPr>
        <p:spPr>
          <a:xfrm>
            <a:off x="6421120" y="1059488"/>
            <a:ext cx="5052656" cy="1319412"/>
          </a:xfrm>
        </p:spPr>
        <p:txBody>
          <a:bodyPr/>
          <a:lstStyle/>
          <a:p>
            <a:r>
              <a:rPr lang="en-US" dirty="0"/>
              <a:t>How We’re Different</a:t>
            </a:r>
          </a:p>
        </p:txBody>
      </p:sp>
      <p:sp>
        <p:nvSpPr>
          <p:cNvPr id="3" name="Content Placeholder 2">
            <a:extLst>
              <a:ext uri="{FF2B5EF4-FFF2-40B4-BE49-F238E27FC236}">
                <a16:creationId xmlns:a16="http://schemas.microsoft.com/office/drawing/2014/main" id="{59EA9B91-0827-1E46-96A6-8CA8C6CFC99B}"/>
              </a:ext>
            </a:extLst>
          </p:cNvPr>
          <p:cNvSpPr>
            <a:spLocks noGrp="1"/>
          </p:cNvSpPr>
          <p:nvPr>
            <p:ph idx="1"/>
          </p:nvPr>
        </p:nvSpPr>
        <p:spPr>
          <a:xfrm>
            <a:off x="6421120" y="2214952"/>
            <a:ext cx="5110480" cy="3901367"/>
          </a:xfrm>
        </p:spPr>
        <p:txBody>
          <a:bodyPr>
            <a:normAutofit lnSpcReduction="10000"/>
          </a:bodyPr>
          <a:lstStyle/>
          <a:p>
            <a:pPr marL="0" indent="0">
              <a:lnSpc>
                <a:spcPct val="110000"/>
              </a:lnSpc>
              <a:buNone/>
            </a:pPr>
            <a:r>
              <a:rPr lang="en-US" dirty="0"/>
              <a:t>The energy industry is constantly evolving – regulations, rebates/ tax incentives, and technology. </a:t>
            </a:r>
          </a:p>
          <a:p>
            <a:pPr marL="0" indent="0">
              <a:lnSpc>
                <a:spcPct val="110000"/>
              </a:lnSpc>
              <a:buNone/>
            </a:pPr>
            <a:endParaRPr lang="en-US" dirty="0"/>
          </a:p>
          <a:p>
            <a:pPr marL="0" indent="0">
              <a:lnSpc>
                <a:spcPct val="110000"/>
              </a:lnSpc>
              <a:buNone/>
            </a:pPr>
            <a:r>
              <a:rPr lang="en-US" dirty="0"/>
              <a:t>Let Bowerbird take the confusion out of it, streamline the approach, and maximize value for each of your new construction or O&amp;M projects.</a:t>
            </a:r>
          </a:p>
        </p:txBody>
      </p:sp>
      <p:pic>
        <p:nvPicPr>
          <p:cNvPr id="8" name="Picture 7" descr="Screen Shot 2021-09-13 at 3.13.08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9060"/>
            <a:ext cx="5781040" cy="6758940"/>
          </a:xfrm>
          <a:prstGeom prst="rect">
            <a:avLst/>
          </a:prstGeom>
        </p:spPr>
      </p:pic>
    </p:spTree>
    <p:extLst>
      <p:ext uri="{BB962C8B-B14F-4D97-AF65-F5344CB8AC3E}">
        <p14:creationId xmlns:p14="http://schemas.microsoft.com/office/powerpoint/2010/main" val="67043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alphaModFix amt="28000"/>
            <a:extLst>
              <a:ext uri="{28A0092B-C50C-407E-A947-70E740481C1C}">
                <a14:useLocalDpi xmlns:a14="http://schemas.microsoft.com/office/drawing/2010/main"/>
              </a:ext>
            </a:extLst>
          </a:blip>
          <a:srcRect/>
          <a:stretch/>
        </p:blipFill>
        <p:spPr>
          <a:xfrm>
            <a:off x="0" y="93980"/>
            <a:ext cx="12192000" cy="6764020"/>
          </a:xfrm>
          <a:prstGeom prst="rect">
            <a:avLst/>
          </a:prstGeom>
        </p:spPr>
      </p:pic>
      <p:sp>
        <p:nvSpPr>
          <p:cNvPr id="2" name="Title 1">
            <a:extLst>
              <a:ext uri="{FF2B5EF4-FFF2-40B4-BE49-F238E27FC236}">
                <a16:creationId xmlns:a16="http://schemas.microsoft.com/office/drawing/2014/main" id="{AFBC1011-960D-1F4E-8BE0-828A3CC3F45C}"/>
              </a:ext>
            </a:extLst>
          </p:cNvPr>
          <p:cNvSpPr>
            <a:spLocks noGrp="1"/>
          </p:cNvSpPr>
          <p:nvPr>
            <p:ph type="title" idx="4294967295"/>
          </p:nvPr>
        </p:nvSpPr>
        <p:spPr>
          <a:xfrm>
            <a:off x="0" y="2087563"/>
            <a:ext cx="12192000" cy="1090612"/>
          </a:xfrm>
        </p:spPr>
        <p:txBody>
          <a:bodyPr/>
          <a:lstStyle/>
          <a:p>
            <a:pPr algn="ctr"/>
            <a:r>
              <a:rPr lang="en-US" dirty="0"/>
              <a:t>WHO TRUSTS US AND WHY?</a:t>
            </a:r>
          </a:p>
        </p:txBody>
      </p:sp>
      <p:sp>
        <p:nvSpPr>
          <p:cNvPr id="3" name="Content Placeholder 2">
            <a:extLst>
              <a:ext uri="{FF2B5EF4-FFF2-40B4-BE49-F238E27FC236}">
                <a16:creationId xmlns:a16="http://schemas.microsoft.com/office/drawing/2014/main" id="{DF22D97B-1658-3C4D-BBB0-1E8B623D4273}"/>
              </a:ext>
            </a:extLst>
          </p:cNvPr>
          <p:cNvSpPr>
            <a:spLocks noGrp="1"/>
          </p:cNvSpPr>
          <p:nvPr>
            <p:ph type="body" idx="4294967295"/>
          </p:nvPr>
        </p:nvSpPr>
        <p:spPr>
          <a:xfrm>
            <a:off x="0" y="3449638"/>
            <a:ext cx="12192000" cy="2108200"/>
          </a:xfrm>
        </p:spPr>
        <p:txBody>
          <a:bodyPr>
            <a:noAutofit/>
          </a:bodyPr>
          <a:lstStyle/>
          <a:p>
            <a:pPr marL="0" indent="0" algn="ctr">
              <a:buNone/>
            </a:pPr>
            <a:r>
              <a:rPr lang="en-US" sz="2400" dirty="0"/>
              <a:t>Since 2014 real estate developers, construction firms, property managers, engineers, government agencies and more, have called on Bowerbird Energy to deliver energy conservation projects on time and within budget, that not only produce verifiable savings, but meet or exceed environmental goals.</a:t>
            </a:r>
          </a:p>
        </p:txBody>
      </p:sp>
    </p:spTree>
    <p:extLst>
      <p:ext uri="{BB962C8B-B14F-4D97-AF65-F5344CB8AC3E}">
        <p14:creationId xmlns:p14="http://schemas.microsoft.com/office/powerpoint/2010/main" val="329183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4C77-4F3C-264A-A114-86AE2E17530B}"/>
              </a:ext>
            </a:extLst>
          </p:cNvPr>
          <p:cNvSpPr>
            <a:spLocks noGrp="1"/>
          </p:cNvSpPr>
          <p:nvPr>
            <p:ph type="title"/>
          </p:nvPr>
        </p:nvSpPr>
        <p:spPr/>
        <p:txBody>
          <a:bodyPr/>
          <a:lstStyle/>
          <a:p>
            <a:pPr algn="ctr"/>
            <a:r>
              <a:rPr lang="en-US" dirty="0"/>
              <a:t>Veteran-Owned and Operated</a:t>
            </a:r>
            <a:br>
              <a:rPr lang="en-US" dirty="0"/>
            </a:br>
            <a:r>
              <a:rPr lang="en-US" dirty="0"/>
              <a:t>Core Values</a:t>
            </a:r>
          </a:p>
        </p:txBody>
      </p:sp>
      <p:sp>
        <p:nvSpPr>
          <p:cNvPr id="3" name="Content Placeholder 2">
            <a:extLst>
              <a:ext uri="{FF2B5EF4-FFF2-40B4-BE49-F238E27FC236}">
                <a16:creationId xmlns:a16="http://schemas.microsoft.com/office/drawing/2014/main" id="{D104BA70-AFE5-FC4F-8E5C-8EEF581A45A7}"/>
              </a:ext>
            </a:extLst>
          </p:cNvPr>
          <p:cNvSpPr>
            <a:spLocks noGrp="1"/>
          </p:cNvSpPr>
          <p:nvPr>
            <p:ph type="body" idx="1"/>
          </p:nvPr>
        </p:nvSpPr>
        <p:spPr>
          <a:xfrm>
            <a:off x="1289918" y="4029515"/>
            <a:ext cx="3049705" cy="576262"/>
          </a:xfrm>
        </p:spPr>
        <p:txBody>
          <a:bodyPr>
            <a:noAutofit/>
          </a:bodyPr>
          <a:lstStyle/>
          <a:p>
            <a:pPr algn="ctr">
              <a:lnSpc>
                <a:spcPct val="200000"/>
              </a:lnSpc>
            </a:pPr>
            <a:r>
              <a:rPr lang="en-US" dirty="0"/>
              <a:t>Integrity</a:t>
            </a:r>
          </a:p>
        </p:txBody>
      </p:sp>
      <p:pic>
        <p:nvPicPr>
          <p:cNvPr id="16" name="Picture Placeholder 15" descr="handshake-regular.png"/>
          <p:cNvPicPr>
            <a:picLocks noGrp="1" noChangeAspect="1"/>
          </p:cNvPicPr>
          <p:nvPr>
            <p:ph type="pic" idx="15"/>
          </p:nvPr>
        </p:nvPicPr>
        <p:blipFill rotWithShape="1">
          <a:blip r:embed="rId2" cstate="email">
            <a:extLst>
              <a:ext uri="{28A0092B-C50C-407E-A947-70E740481C1C}">
                <a14:useLocalDpi xmlns:a14="http://schemas.microsoft.com/office/drawing/2010/main"/>
              </a:ext>
            </a:extLst>
          </a:blip>
          <a:srcRect l="-50052" r="-50052"/>
          <a:stretch/>
        </p:blipFill>
        <p:spPr>
          <a:xfrm>
            <a:off x="1208088" y="2336800"/>
            <a:ext cx="3049587" cy="1524000"/>
          </a:xfrm>
        </p:spPr>
      </p:pic>
      <p:sp>
        <p:nvSpPr>
          <p:cNvPr id="4" name="Text Placeholder 3"/>
          <p:cNvSpPr>
            <a:spLocks noGrp="1"/>
          </p:cNvSpPr>
          <p:nvPr>
            <p:ph type="body" sz="quarter" idx="3"/>
          </p:nvPr>
        </p:nvSpPr>
        <p:spPr>
          <a:xfrm>
            <a:off x="4555071" y="4029515"/>
            <a:ext cx="3063240" cy="576262"/>
          </a:xfrm>
        </p:spPr>
        <p:txBody>
          <a:bodyPr>
            <a:noAutofit/>
          </a:bodyPr>
          <a:lstStyle/>
          <a:p>
            <a:pPr algn="ctr">
              <a:lnSpc>
                <a:spcPct val="200000"/>
              </a:lnSpc>
            </a:pPr>
            <a:r>
              <a:rPr lang="en-US" dirty="0"/>
              <a:t>Dedication </a:t>
            </a:r>
          </a:p>
        </p:txBody>
      </p:sp>
      <p:pic>
        <p:nvPicPr>
          <p:cNvPr id="21" name="Picture Placeholder 20" descr="cogs-solid.png"/>
          <p:cNvPicPr>
            <a:picLocks noGrp="1" noChangeAspect="1"/>
          </p:cNvPicPr>
          <p:nvPr>
            <p:ph type="pic" idx="21"/>
          </p:nvPr>
        </p:nvPicPr>
        <p:blipFill rotWithShape="1">
          <a:blip r:embed="rId3" cstate="email">
            <a:extLst>
              <a:ext uri="{28A0092B-C50C-407E-A947-70E740481C1C}">
                <a14:useLocalDpi xmlns:a14="http://schemas.microsoft.com/office/drawing/2010/main"/>
              </a:ext>
            </a:extLst>
          </a:blip>
          <a:srcRect l="-50500" r="-50500"/>
          <a:stretch/>
        </p:blipFill>
        <p:spPr/>
      </p:pic>
      <p:sp>
        <p:nvSpPr>
          <p:cNvPr id="5" name="Text Placeholder 4"/>
          <p:cNvSpPr>
            <a:spLocks noGrp="1"/>
          </p:cNvSpPr>
          <p:nvPr>
            <p:ph type="body" sz="quarter" idx="13"/>
          </p:nvPr>
        </p:nvSpPr>
        <p:spPr>
          <a:xfrm>
            <a:off x="7840278" y="4029515"/>
            <a:ext cx="3063505" cy="576262"/>
          </a:xfrm>
        </p:spPr>
        <p:txBody>
          <a:bodyPr/>
          <a:lstStyle/>
          <a:p>
            <a:pPr algn="ctr"/>
            <a:r>
              <a:rPr lang="en-US" dirty="0"/>
              <a:t>Innovation</a:t>
            </a:r>
          </a:p>
        </p:txBody>
      </p:sp>
      <p:pic>
        <p:nvPicPr>
          <p:cNvPr id="23" name="Picture Placeholder 22" descr="lightbulb-regular.png"/>
          <p:cNvPicPr>
            <a:picLocks noGrp="1" noChangeAspect="1"/>
          </p:cNvPicPr>
          <p:nvPr>
            <p:ph type="pic" idx="22"/>
          </p:nvPr>
        </p:nvPicPr>
        <p:blipFill rotWithShape="1">
          <a:blip r:embed="rId4" cstate="email">
            <a:extLst>
              <a:ext uri="{28A0092B-C50C-407E-A947-70E740481C1C}">
                <a14:useLocalDpi xmlns:a14="http://schemas.microsoft.com/office/drawing/2010/main"/>
              </a:ext>
            </a:extLst>
          </a:blip>
          <a:srcRect l="-50509" r="-50509"/>
          <a:stretch/>
        </p:blipFill>
        <p:spPr/>
      </p:pic>
    </p:spTree>
    <p:extLst>
      <p:ext uri="{BB962C8B-B14F-4D97-AF65-F5344CB8AC3E}">
        <p14:creationId xmlns:p14="http://schemas.microsoft.com/office/powerpoint/2010/main" val="42669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0D84F-B51B-7341-9A95-DCE2CBE17A80}"/>
              </a:ext>
            </a:extLst>
          </p:cNvPr>
          <p:cNvSpPr>
            <a:spLocks noGrp="1"/>
          </p:cNvSpPr>
          <p:nvPr>
            <p:ph type="title"/>
          </p:nvPr>
        </p:nvSpPr>
        <p:spPr/>
        <p:txBody>
          <a:bodyPr/>
          <a:lstStyle/>
          <a:p>
            <a:r>
              <a:rPr lang="en-US" dirty="0"/>
              <a:t>Credentials</a:t>
            </a:r>
          </a:p>
        </p:txBody>
      </p:sp>
      <p:sp>
        <p:nvSpPr>
          <p:cNvPr id="3" name="Content Placeholder 2">
            <a:extLst>
              <a:ext uri="{FF2B5EF4-FFF2-40B4-BE49-F238E27FC236}">
                <a16:creationId xmlns:a16="http://schemas.microsoft.com/office/drawing/2014/main" id="{B42A3C8C-43CB-1E41-810A-29A34BB88919}"/>
              </a:ext>
            </a:extLst>
          </p:cNvPr>
          <p:cNvSpPr>
            <a:spLocks noGrp="1"/>
          </p:cNvSpPr>
          <p:nvPr>
            <p:ph idx="1"/>
          </p:nvPr>
        </p:nvSpPr>
        <p:spPr>
          <a:xfrm>
            <a:off x="680321" y="1920313"/>
            <a:ext cx="5171839" cy="4358568"/>
          </a:xfrm>
        </p:spPr>
        <p:txBody>
          <a:bodyPr>
            <a:normAutofit fontScale="85000" lnSpcReduction="10000"/>
          </a:bodyPr>
          <a:lstStyle/>
          <a:p>
            <a:pPr>
              <a:lnSpc>
                <a:spcPct val="110000"/>
              </a:lnSpc>
            </a:pPr>
            <a:r>
              <a:rPr lang="en-US" sz="2800" dirty="0"/>
              <a:t>Class A Commercial Improvement Contractor (VA)</a:t>
            </a:r>
          </a:p>
          <a:p>
            <a:pPr>
              <a:lnSpc>
                <a:spcPct val="110000"/>
              </a:lnSpc>
            </a:pPr>
            <a:r>
              <a:rPr lang="en-US" sz="2800" dirty="0"/>
              <a:t>Master Electrical License (VA/MD)</a:t>
            </a:r>
          </a:p>
          <a:p>
            <a:pPr>
              <a:lnSpc>
                <a:spcPct val="110000"/>
              </a:lnSpc>
            </a:pPr>
            <a:r>
              <a:rPr lang="en-US" sz="2800" dirty="0"/>
              <a:t>Certified Energy Manager (AEE)</a:t>
            </a:r>
          </a:p>
          <a:p>
            <a:pPr>
              <a:lnSpc>
                <a:spcPct val="110000"/>
              </a:lnSpc>
            </a:pPr>
            <a:r>
              <a:rPr lang="en-US" sz="2800" dirty="0"/>
              <a:t>LEED Accredited (USGBC)</a:t>
            </a:r>
          </a:p>
          <a:p>
            <a:pPr>
              <a:lnSpc>
                <a:spcPct val="110000"/>
              </a:lnSpc>
            </a:pPr>
            <a:r>
              <a:rPr lang="en-US" sz="2800" dirty="0"/>
              <a:t>30HR Certified (OSHA)</a:t>
            </a:r>
          </a:p>
          <a:p>
            <a:pPr>
              <a:lnSpc>
                <a:spcPct val="110000"/>
              </a:lnSpc>
            </a:pPr>
            <a:r>
              <a:rPr lang="en-US" sz="2800" dirty="0"/>
              <a:t>NABCEP Certified (Solar)</a:t>
            </a:r>
          </a:p>
          <a:p>
            <a:pPr>
              <a:lnSpc>
                <a:spcPct val="110000"/>
              </a:lnSpc>
            </a:pPr>
            <a:r>
              <a:rPr lang="en-US" sz="2800" dirty="0"/>
              <a:t>Part 107 (sUAS Pilot) (FAA)</a:t>
            </a:r>
          </a:p>
        </p:txBody>
      </p:sp>
      <p:pic>
        <p:nvPicPr>
          <p:cNvPr id="4" name="Picture 3" descr="DJI_0071.JPG"/>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6135406" y="111760"/>
            <a:ext cx="6065520" cy="6746240"/>
          </a:xfrm>
          <a:prstGeom prst="rect">
            <a:avLst/>
          </a:prstGeom>
        </p:spPr>
      </p:pic>
    </p:spTree>
    <p:extLst>
      <p:ext uri="{BB962C8B-B14F-4D97-AF65-F5344CB8AC3E}">
        <p14:creationId xmlns:p14="http://schemas.microsoft.com/office/powerpoint/2010/main" val="264721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1" y="5006045"/>
            <a:ext cx="4965192" cy="144668"/>
          </a:xfrm>
          <a:prstGeom prst="rect">
            <a:avLst/>
          </a:prstGeom>
        </p:spPr>
      </p:pic>
      <p:sp>
        <p:nvSpPr>
          <p:cNvPr id="8" name="Content Placeholder 7"/>
          <p:cNvSpPr>
            <a:spLocks noGrp="1"/>
          </p:cNvSpPr>
          <p:nvPr>
            <p:ph idx="1"/>
          </p:nvPr>
        </p:nvSpPr>
        <p:spPr>
          <a:xfrm>
            <a:off x="603867" y="683427"/>
            <a:ext cx="4933079" cy="5938437"/>
          </a:xfrm>
        </p:spPr>
        <p:txBody>
          <a:bodyPr>
            <a:normAutofit/>
          </a:bodyPr>
          <a:lstStyle/>
          <a:p>
            <a:pPr marL="0" lvl="0" indent="0">
              <a:buNone/>
            </a:pPr>
            <a:r>
              <a:rPr lang="en-US" dirty="0"/>
              <a:t>Products</a:t>
            </a:r>
          </a:p>
          <a:p>
            <a:pPr lvl="1"/>
            <a:r>
              <a:rPr lang="en-US" sz="2400" dirty="0"/>
              <a:t>Solar Panels and Collectors</a:t>
            </a:r>
          </a:p>
          <a:p>
            <a:pPr lvl="1"/>
            <a:r>
              <a:rPr lang="en-US" sz="2400" dirty="0"/>
              <a:t>LED Lighting and Controls</a:t>
            </a:r>
          </a:p>
          <a:p>
            <a:pPr lvl="1"/>
            <a:r>
              <a:rPr lang="en-US" sz="2400" dirty="0"/>
              <a:t>Germicidal UVC Lighting and Air Purification</a:t>
            </a:r>
          </a:p>
          <a:p>
            <a:pPr lvl="1"/>
            <a:r>
              <a:rPr lang="en-US" sz="2400" dirty="0"/>
              <a:t>IoT Technologies</a:t>
            </a:r>
          </a:p>
          <a:p>
            <a:pPr marL="0" indent="0">
              <a:buNone/>
            </a:pPr>
            <a:endParaRPr lang="en-US" dirty="0"/>
          </a:p>
          <a:p>
            <a:pPr marL="0" lvl="0" indent="0">
              <a:buNone/>
            </a:pPr>
            <a:r>
              <a:rPr lang="en-US" dirty="0"/>
              <a:t>Services</a:t>
            </a:r>
          </a:p>
          <a:p>
            <a:pPr lvl="1"/>
            <a:r>
              <a:rPr lang="en-US" sz="2400" dirty="0"/>
              <a:t>Construction Management</a:t>
            </a:r>
          </a:p>
          <a:p>
            <a:pPr lvl="1"/>
            <a:r>
              <a:rPr lang="en-US" sz="2400" dirty="0"/>
              <a:t>M.E.P Contracting</a:t>
            </a:r>
          </a:p>
          <a:p>
            <a:pPr lvl="1"/>
            <a:r>
              <a:rPr lang="en-US" sz="2400" dirty="0"/>
              <a:t>Energy Engineering</a:t>
            </a:r>
          </a:p>
          <a:p>
            <a:pPr lvl="1"/>
            <a:r>
              <a:rPr lang="en-US" sz="2400" dirty="0"/>
              <a:t>Wholesale Supplies</a:t>
            </a:r>
          </a:p>
          <a:p>
            <a:pPr lvl="1"/>
            <a:r>
              <a:rPr lang="en-US" sz="2400" dirty="0"/>
              <a:t>Performance Contracting</a:t>
            </a:r>
          </a:p>
          <a:p>
            <a:pPr marL="0" indent="0">
              <a:buNone/>
            </a:pPr>
            <a:endParaRPr lang="en-US" dirty="0"/>
          </a:p>
        </p:txBody>
      </p:sp>
      <p:pic>
        <p:nvPicPr>
          <p:cNvPr id="10" name="Picture 9" descr="Screen Shot 2021-09-16 at 12.03.19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08700" y="101600"/>
            <a:ext cx="6083300" cy="6756400"/>
          </a:xfrm>
          <a:prstGeom prst="rect">
            <a:avLst/>
          </a:prstGeom>
        </p:spPr>
      </p:pic>
    </p:spTree>
    <p:extLst>
      <p:ext uri="{BB962C8B-B14F-4D97-AF65-F5344CB8AC3E}">
        <p14:creationId xmlns:p14="http://schemas.microsoft.com/office/powerpoint/2010/main" val="59247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3BD833-DDC2-B242-B754-DEF6B80FDF96}"/>
              </a:ext>
            </a:extLst>
          </p:cNvPr>
          <p:cNvSpPr>
            <a:spLocks noGrp="1"/>
          </p:cNvSpPr>
          <p:nvPr>
            <p:ph type="body" idx="1"/>
          </p:nvPr>
        </p:nvSpPr>
        <p:spPr>
          <a:xfrm>
            <a:off x="158811" y="211910"/>
            <a:ext cx="11919307" cy="4922798"/>
          </a:xfrm>
        </p:spPr>
        <p:txBody>
          <a:bodyPr>
            <a:noAutofit/>
          </a:bodyPr>
          <a:lstStyle/>
          <a:p>
            <a:r>
              <a:rPr lang="en-US" sz="2800" b="1" dirty="0"/>
              <a:t>Headquartered in Richmond, VA , Since 2014</a:t>
            </a:r>
          </a:p>
          <a:p>
            <a:endParaRPr lang="en-US" sz="2800" b="1" dirty="0"/>
          </a:p>
          <a:p>
            <a:r>
              <a:rPr lang="en-US" sz="2800" b="1" dirty="0"/>
              <a:t>Warehouse – Richmond, VA</a:t>
            </a:r>
          </a:p>
          <a:p>
            <a:endParaRPr lang="en-US" sz="2800" b="1" dirty="0"/>
          </a:p>
          <a:p>
            <a:r>
              <a:rPr lang="en-US" sz="2800" b="1" dirty="0"/>
              <a:t>National Distribution, Regional Design/Build</a:t>
            </a:r>
          </a:p>
          <a:p>
            <a:endParaRPr lang="en-US" sz="2800" b="1" dirty="0"/>
          </a:p>
          <a:p>
            <a:r>
              <a:rPr lang="en-US" sz="2800" b="1" dirty="0"/>
              <a:t>Past Performance with the Federal Government and Fortune 500</a:t>
            </a:r>
          </a:p>
          <a:p>
            <a:endParaRPr lang="en-US" sz="2800" b="1" dirty="0"/>
          </a:p>
          <a:p>
            <a:r>
              <a:rPr lang="en-US" sz="2800" b="1" dirty="0"/>
              <a:t>Certified SDVOSB / Micro-SWAM 716129</a:t>
            </a:r>
          </a:p>
        </p:txBody>
      </p:sp>
    </p:spTree>
    <p:extLst>
      <p:ext uri="{BB962C8B-B14F-4D97-AF65-F5344CB8AC3E}">
        <p14:creationId xmlns:p14="http://schemas.microsoft.com/office/powerpoint/2010/main" val="227057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F75B-FF9C-DEB4-F51D-DC758F08E7E8}"/>
              </a:ext>
            </a:extLst>
          </p:cNvPr>
          <p:cNvSpPr>
            <a:spLocks noGrp="1"/>
          </p:cNvSpPr>
          <p:nvPr>
            <p:ph type="title"/>
          </p:nvPr>
        </p:nvSpPr>
        <p:spPr/>
        <p:txBody>
          <a:bodyPr/>
          <a:lstStyle/>
          <a:p>
            <a:r>
              <a:rPr lang="en-US" dirty="0">
                <a:solidFill>
                  <a:schemeClr val="tx1"/>
                </a:solidFill>
              </a:rPr>
              <a:t>Some Partner Clients…</a:t>
            </a:r>
          </a:p>
        </p:txBody>
      </p:sp>
      <p:sp>
        <p:nvSpPr>
          <p:cNvPr id="3" name="Text Placeholder 2">
            <a:extLst>
              <a:ext uri="{FF2B5EF4-FFF2-40B4-BE49-F238E27FC236}">
                <a16:creationId xmlns:a16="http://schemas.microsoft.com/office/drawing/2014/main" id="{DF490FB5-4B2D-9473-5877-E173CAD58287}"/>
              </a:ext>
            </a:extLst>
          </p:cNvPr>
          <p:cNvSpPr>
            <a:spLocks noGrp="1"/>
          </p:cNvSpPr>
          <p:nvPr>
            <p:ph type="body" idx="1"/>
          </p:nvPr>
        </p:nvSpPr>
        <p:spPr>
          <a:xfrm>
            <a:off x="771762" y="2432742"/>
            <a:ext cx="9613860" cy="3140744"/>
          </a:xfrm>
        </p:spPr>
        <p:txBody>
          <a:bodyPr>
            <a:normAutofit fontScale="92500" lnSpcReduction="20000"/>
          </a:bodyPr>
          <a:lstStyle/>
          <a:p>
            <a:r>
              <a:rPr lang="en-US" dirty="0"/>
              <a:t>NATO Allied Command Transformation</a:t>
            </a:r>
          </a:p>
          <a:p>
            <a:r>
              <a:rPr lang="en-US" dirty="0"/>
              <a:t>U.S Air Force</a:t>
            </a:r>
          </a:p>
          <a:p>
            <a:r>
              <a:rPr lang="en-US" dirty="0"/>
              <a:t>Colliers International</a:t>
            </a:r>
          </a:p>
          <a:p>
            <a:r>
              <a:rPr lang="en-US" dirty="0"/>
              <a:t>Dominion Energy</a:t>
            </a:r>
          </a:p>
          <a:p>
            <a:r>
              <a:rPr lang="en-US" dirty="0"/>
              <a:t>The Millwood School</a:t>
            </a:r>
          </a:p>
          <a:p>
            <a:r>
              <a:rPr lang="en-US" dirty="0"/>
              <a:t>Westminster Canterbury Retirement Community</a:t>
            </a:r>
          </a:p>
          <a:p>
            <a:r>
              <a:rPr lang="en-US" dirty="0"/>
              <a:t>Lutheran Social Ministries of Maryland</a:t>
            </a:r>
          </a:p>
          <a:p>
            <a:r>
              <a:rPr lang="en-US" dirty="0"/>
              <a:t>City of Hyattsville, MD</a:t>
            </a:r>
          </a:p>
          <a:p>
            <a:r>
              <a:rPr lang="en-US" dirty="0"/>
              <a:t>Silver </a:t>
            </a:r>
            <a:r>
              <a:rPr lang="en-US"/>
              <a:t>Diner Restaurant Group</a:t>
            </a:r>
            <a:endParaRPr lang="en-US" dirty="0"/>
          </a:p>
        </p:txBody>
      </p:sp>
    </p:spTree>
    <p:extLst>
      <p:ext uri="{BB962C8B-B14F-4D97-AF65-F5344CB8AC3E}">
        <p14:creationId xmlns:p14="http://schemas.microsoft.com/office/powerpoint/2010/main" val="3095802011"/>
      </p:ext>
    </p:extLst>
  </p:cSld>
  <p:clrMapOvr>
    <a:masterClrMapping/>
  </p:clrMapOvr>
</p:sld>
</file>

<file path=ppt/theme/theme1.xml><?xml version="1.0" encoding="utf-8"?>
<a:theme xmlns:a="http://schemas.openxmlformats.org/drawingml/2006/main" name="Bowerbird">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{EF0FE243-56F6-1341-BAD6-78A75D558AFB}tf10001057</Template>
  <TotalTime>23536</TotalTime>
  <Words>338</Words>
  <Application>Microsoft Macintosh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Century Gothic</vt:lpstr>
      <vt:lpstr>Bowerbird</vt:lpstr>
      <vt:lpstr>Custom Design</vt:lpstr>
      <vt:lpstr>PowerPoint Presentation</vt:lpstr>
      <vt:lpstr>Company Overview</vt:lpstr>
      <vt:lpstr>How We’re Different</vt:lpstr>
      <vt:lpstr>WHO TRUSTS US AND WHY?</vt:lpstr>
      <vt:lpstr>Veteran-Owned and Operated Core Values</vt:lpstr>
      <vt:lpstr>Credentials</vt:lpstr>
      <vt:lpstr>PowerPoint Presentation</vt:lpstr>
      <vt:lpstr>PowerPoint Presentation</vt:lpstr>
      <vt:lpstr>Some Partner Clients…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 Canvas </dc:title>
  <dc:creator>Christopher Rawlings</dc:creator>
  <cp:lastModifiedBy>Chris Rawlings</cp:lastModifiedBy>
  <cp:revision>64</cp:revision>
  <dcterms:created xsi:type="dcterms:W3CDTF">2021-08-25T23:16:00Z</dcterms:created>
  <dcterms:modified xsi:type="dcterms:W3CDTF">2023-01-13T16:27:45Z</dcterms:modified>
</cp:coreProperties>
</file>